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sldIdLst>
    <p:sldId id="259" r:id="rId2"/>
    <p:sldId id="261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833C0B"/>
    <a:srgbClr val="FDFDFC"/>
    <a:srgbClr val="FFFFFF"/>
    <a:srgbClr val="672F09"/>
    <a:srgbClr val="595959"/>
    <a:srgbClr val="000000"/>
    <a:srgbClr val="843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42"/>
    <p:restoredTop sz="94630"/>
  </p:normalViewPr>
  <p:slideViewPr>
    <p:cSldViewPr snapToGrid="0" snapToObjects="1">
      <p:cViewPr varScale="1">
        <p:scale>
          <a:sx n="101" d="100"/>
          <a:sy n="101" d="100"/>
        </p:scale>
        <p:origin x="150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71525" y="3435350"/>
            <a:ext cx="10896600" cy="1176338"/>
          </a:xfrm>
          <a:prstGeom prst="roundRect">
            <a:avLst>
              <a:gd name="adj" fmla="val 9402"/>
            </a:avLst>
          </a:prstGeom>
          <a:solidFill>
            <a:schemeClr val="bg1">
              <a:alpha val="80000"/>
            </a:schemeClr>
          </a:solidFill>
        </p:spPr>
        <p:txBody>
          <a:bodyPr anchor="ctr">
            <a:normAutofit/>
          </a:bodyPr>
          <a:lstStyle>
            <a:lvl1pPr algn="ctr">
              <a:defRPr sz="2800" b="1">
                <a:solidFill>
                  <a:srgbClr val="672F0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smtClean="0"/>
              <a:t>CODE: Title of the Paper</a:t>
            </a:r>
            <a:endParaRPr lang="en-U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71525" y="4810125"/>
            <a:ext cx="10896599" cy="1695450"/>
          </a:xfrm>
          <a:prstGeom prst="roundRect">
            <a:avLst>
              <a:gd name="adj" fmla="val 6083"/>
            </a:avLst>
          </a:prstGeom>
          <a:solidFill>
            <a:schemeClr val="bg1">
              <a:alpha val="85000"/>
            </a:schemeClr>
          </a:solidFill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pt-BR" sz="1800" b="1" kern="1200" baseline="0" dirty="0">
                <a:solidFill>
                  <a:srgbClr val="672F0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Main </a:t>
            </a:r>
            <a:r>
              <a:rPr lang="en-US" noProof="0" dirty="0" smtClean="0"/>
              <a:t>Author’s</a:t>
            </a:r>
            <a:r>
              <a:rPr lang="en-US" dirty="0" smtClean="0"/>
              <a:t> Name</a:t>
            </a:r>
            <a:br>
              <a:rPr lang="en-US" dirty="0" smtClean="0"/>
            </a:br>
            <a:r>
              <a:rPr lang="en-US" dirty="0" smtClean="0"/>
              <a:t>Co-authors’ Name </a:t>
            </a:r>
            <a:br>
              <a:rPr lang="en-US" dirty="0" smtClean="0"/>
            </a:br>
            <a:r>
              <a:rPr lang="en-US" dirty="0" smtClean="0"/>
              <a:t>Affiliations</a:t>
            </a:r>
          </a:p>
        </p:txBody>
      </p:sp>
    </p:spTree>
    <p:extLst>
      <p:ext uri="{BB962C8B-B14F-4D97-AF65-F5344CB8AC3E}">
        <p14:creationId xmlns:p14="http://schemas.microsoft.com/office/powerpoint/2010/main" val="35979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 userDrawn="1"/>
        </p:nvGrpSpPr>
        <p:grpSpPr>
          <a:xfrm>
            <a:off x="-1" y="-2"/>
            <a:ext cx="12192001" cy="6858002"/>
            <a:chOff x="-1" y="-2"/>
            <a:chExt cx="12192001" cy="6858002"/>
          </a:xfrm>
        </p:grpSpPr>
        <p:grpSp>
          <p:nvGrpSpPr>
            <p:cNvPr id="10" name="Agrupar 9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2" name="Imagem 11">
                <a:extLst>
                  <a:ext uri="{FF2B5EF4-FFF2-40B4-BE49-F238E27FC236}">
                    <a16:creationId xmlns:a16="http://schemas.microsoft.com/office/drawing/2014/main" id="{4A0E1D5D-9183-AA4C-9018-1ACBFCE2ED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4A0E1D5D-9183-AA4C-9018-1ACBFCE2EDB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l="24687"/>
              <a:stretch/>
            </p:blipFill>
            <p:spPr>
              <a:xfrm>
                <a:off x="180976" y="0"/>
                <a:ext cx="9182100" cy="6858000"/>
              </a:xfrm>
              <a:prstGeom prst="rect">
                <a:avLst/>
              </a:prstGeom>
            </p:spPr>
          </p:pic>
        </p:grpSp>
        <p:sp>
          <p:nvSpPr>
            <p:cNvPr id="11" name="Retângulo 10"/>
            <p:cNvSpPr/>
            <p:nvPr userDrawn="1"/>
          </p:nvSpPr>
          <p:spPr>
            <a:xfrm>
              <a:off x="-1" y="-2"/>
              <a:ext cx="12192001" cy="6534000"/>
            </a:xfrm>
            <a:prstGeom prst="rect">
              <a:avLst/>
            </a:prstGeom>
            <a:solidFill>
              <a:srgbClr val="FFFFFF">
                <a:alpha val="8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Título 1"/>
          <p:cNvSpPr>
            <a:spLocks noGrp="1"/>
          </p:cNvSpPr>
          <p:nvPr>
            <p:ph type="title" hasCustomPrompt="1"/>
          </p:nvPr>
        </p:nvSpPr>
        <p:spPr>
          <a:xfrm>
            <a:off x="879579" y="231775"/>
            <a:ext cx="10331346" cy="1006475"/>
          </a:xfrm>
          <a:prstGeom prst="rect">
            <a:avLst/>
          </a:prstGeom>
        </p:spPr>
        <p:txBody>
          <a:bodyPr anchor="t"/>
          <a:lstStyle>
            <a:lvl1pPr>
              <a:defRPr sz="3600" b="0" baseline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 smtClean="0"/>
              <a:t>Slide Title</a:t>
            </a:r>
            <a:endParaRPr lang="en-US" noProof="0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90526" y="1323975"/>
            <a:ext cx="11334750" cy="49148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/>
              <a:t>Main Topic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grpSp>
        <p:nvGrpSpPr>
          <p:cNvPr id="14" name="Agrupar 13"/>
          <p:cNvGrpSpPr/>
          <p:nvPr userDrawn="1"/>
        </p:nvGrpSpPr>
        <p:grpSpPr>
          <a:xfrm>
            <a:off x="11249026" y="57150"/>
            <a:ext cx="844407" cy="847725"/>
            <a:chOff x="11287126" y="28575"/>
            <a:chExt cx="844407" cy="847725"/>
          </a:xfrm>
        </p:grpSpPr>
        <p:pic>
          <p:nvPicPr>
            <p:cNvPr id="15" name="Imagem 14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287126" y="28575"/>
              <a:ext cx="844407" cy="847725"/>
            </a:xfrm>
            <a:prstGeom prst="rect">
              <a:avLst/>
            </a:prstGeom>
          </p:spPr>
        </p:pic>
        <p:sp>
          <p:nvSpPr>
            <p:cNvPr id="16" name="Elipse 15"/>
            <p:cNvSpPr/>
            <p:nvPr userDrawn="1"/>
          </p:nvSpPr>
          <p:spPr>
            <a:xfrm>
              <a:off x="11296648" y="41416"/>
              <a:ext cx="828000" cy="828000"/>
            </a:xfrm>
            <a:prstGeom prst="ellipse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Elipse 16"/>
            <p:cNvSpPr/>
            <p:nvPr userDrawn="1"/>
          </p:nvSpPr>
          <p:spPr>
            <a:xfrm>
              <a:off x="11296648" y="51742"/>
              <a:ext cx="828000" cy="817674"/>
            </a:xfrm>
            <a:prstGeom prst="ellipse">
              <a:avLst/>
            </a:prstGeom>
            <a:noFill/>
            <a:ln w="3175">
              <a:solidFill>
                <a:srgbClr val="595959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8" y="116566"/>
            <a:ext cx="575354" cy="776135"/>
          </a:xfrm>
          <a:prstGeom prst="rect">
            <a:avLst/>
          </a:prstGeom>
        </p:spPr>
      </p:pic>
      <p:sp>
        <p:nvSpPr>
          <p:cNvPr id="4" name="Retângulo 3"/>
          <p:cNvSpPr/>
          <p:nvPr userDrawn="1"/>
        </p:nvSpPr>
        <p:spPr>
          <a:xfrm>
            <a:off x="114701" y="80317"/>
            <a:ext cx="575355" cy="824558"/>
          </a:xfrm>
          <a:prstGeom prst="rect">
            <a:avLst/>
          </a:prstGeom>
          <a:solidFill>
            <a:srgbClr val="FDFDFC">
              <a:alpha val="50000"/>
            </a:srgbClr>
          </a:solidFill>
          <a:ln>
            <a:solidFill>
              <a:srgbClr val="FDFDFC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09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2.emf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6AAE-A83E-4268-9E65-A28643ABA98F}" type="datetimeFigureOut">
              <a:rPr lang="pt-BR" smtClean="0"/>
              <a:t>06/08/2019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0A71-DC31-4F48-ABDC-3CA048493838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EFD1AD1-2156-E643-BDF2-6B7DA3A36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809" t="9619" r="4809"/>
          <a:stretch/>
        </p:blipFill>
        <p:spPr>
          <a:xfrm>
            <a:off x="-1" y="13368"/>
            <a:ext cx="12192001" cy="684463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45DCA465-B641-7F46-96E0-5C8FE741E1AD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11000">
                <a:srgbClr val="04263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0" y="358759"/>
            <a:ext cx="4979554" cy="171564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0F926F5-49A0-9B43-82DE-23E8666614F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20410" y="426821"/>
            <a:ext cx="1090900" cy="147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9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74902"/>
            </a:schemeClr>
          </a:solidFill>
        </p:spPr>
        <p:txBody>
          <a:bodyPr>
            <a:normAutofit/>
          </a:bodyPr>
          <a:lstStyle/>
          <a:p>
            <a:r>
              <a:rPr lang="pt-BR" dirty="0" smtClean="0"/>
              <a:t>14333: </a:t>
            </a:r>
            <a:r>
              <a:rPr lang="en" altLang="pt-BR" dirty="0"/>
              <a:t>Geomechanical Effects in Black-Oil </a:t>
            </a:r>
            <a:r>
              <a:rPr lang="en" altLang="pt-BR" dirty="0" smtClean="0"/>
              <a:t>Reservoir </a:t>
            </a:r>
            <a:r>
              <a:rPr lang="en" altLang="pt-BR" dirty="0"/>
              <a:t>Simulation with Permeability </a:t>
            </a:r>
            <a:r>
              <a:rPr lang="en" altLang="pt-BR" dirty="0" smtClean="0"/>
              <a:t>Changes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" sz="1800" dirty="0" smtClean="0"/>
              <a:t>Bismarck Gomes Souza Jr</a:t>
            </a:r>
          </a:p>
          <a:p>
            <a:r>
              <a:rPr lang="en" sz="1800" b="0" dirty="0" smtClean="0"/>
              <a:t>Fontoura, S. A. B.; Inoue, N.; Righetto, G. L.; Aguilar, C. A. &amp; Souza, A. L. S.</a:t>
            </a:r>
          </a:p>
          <a:p>
            <a:r>
              <a:rPr lang="en" sz="1800" b="0" dirty="0" smtClean="0"/>
              <a:t>Pontifical Catholic University of Rio de Janeiro</a:t>
            </a:r>
            <a:endParaRPr lang="en" sz="1800" b="0" dirty="0"/>
          </a:p>
        </p:txBody>
      </p:sp>
    </p:spTree>
    <p:extLst>
      <p:ext uri="{BB962C8B-B14F-4D97-AF65-F5344CB8AC3E}">
        <p14:creationId xmlns:p14="http://schemas.microsoft.com/office/powerpoint/2010/main" val="12461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/>
              <a:t>First slide</a:t>
            </a:r>
          </a:p>
          <a:p>
            <a:pPr lvl="1"/>
            <a:r>
              <a:rPr lang="en" dirty="0" smtClean="0"/>
              <a:t>Insert paper ID and paper title;</a:t>
            </a:r>
          </a:p>
          <a:p>
            <a:pPr lvl="1"/>
            <a:r>
              <a:rPr lang="en" dirty="0" smtClean="0"/>
              <a:t>Insert the </a:t>
            </a:r>
            <a:r>
              <a:rPr lang="en" b="1" dirty="0" smtClean="0"/>
              <a:t>presenter name </a:t>
            </a:r>
            <a:r>
              <a:rPr lang="en" dirty="0" smtClean="0"/>
              <a:t>(bold), co-author and affiliations according to the example;</a:t>
            </a:r>
          </a:p>
          <a:p>
            <a:pPr lvl="1"/>
            <a:r>
              <a:rPr lang="en" dirty="0" smtClean="0"/>
              <a:t>Do not insert any additional information (logo, images, etc.);</a:t>
            </a:r>
          </a:p>
          <a:p>
            <a:pPr lvl="1"/>
            <a:endParaRPr lang="en" dirty="0" smtClean="0"/>
          </a:p>
          <a:p>
            <a:r>
              <a:rPr lang="en" dirty="0" smtClean="0"/>
              <a:t>Next slides</a:t>
            </a:r>
          </a:p>
          <a:p>
            <a:pPr lvl="1"/>
            <a:r>
              <a:rPr lang="en" dirty="0" smtClean="0"/>
              <a:t>Try to use the same style graphics throughout the presentation;</a:t>
            </a:r>
          </a:p>
          <a:p>
            <a:pPr lvl="1"/>
            <a:r>
              <a:rPr lang="en" dirty="0" smtClean="0"/>
              <a:t>Limit the number of graphics or animations on each slide; </a:t>
            </a:r>
          </a:p>
          <a:p>
            <a:pPr lvl="1"/>
            <a:endParaRPr lang="en" dirty="0" smtClean="0"/>
          </a:p>
          <a:p>
            <a:r>
              <a:rPr lang="en" dirty="0" smtClean="0"/>
              <a:t>Time limit: </a:t>
            </a:r>
            <a:r>
              <a:rPr lang="en" b="1" dirty="0" smtClean="0"/>
              <a:t>12 min </a:t>
            </a:r>
            <a:r>
              <a:rPr lang="en" dirty="0" smtClean="0"/>
              <a:t>(presentation) + 3 min (audience questions)</a:t>
            </a:r>
          </a:p>
          <a:p>
            <a:endParaRPr lang="pt-BR" dirty="0" smtClean="0"/>
          </a:p>
          <a:p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30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RM 2019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132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ISRM 2019 Template</vt:lpstr>
      <vt:lpstr>14333: Geomechanical Effects in Black-Oil Reservoir Simulation with Permeability Changes</vt:lpstr>
      <vt:lpstr>Guidelines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Bismarck Gomes Souza Junior</cp:lastModifiedBy>
  <cp:revision>39</cp:revision>
  <dcterms:created xsi:type="dcterms:W3CDTF">2019-07-24T13:08:39Z</dcterms:created>
  <dcterms:modified xsi:type="dcterms:W3CDTF">2019-08-06T19:29:26Z</dcterms:modified>
</cp:coreProperties>
</file>